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6D67ACD-02BC-4998-A208-B6D04CE9F7D8}">
  <a:tblStyle styleId="{C6D67ACD-02BC-4998-A208-B6D04CE9F7D8}"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ea020be3f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ea020be3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ea020be3f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ea020be3f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H1gwqY9JuT9QxrbRPlMuCLBv4NKBBU7tBdyXm6Xi16A/edit?usp=sharing" TargetMode="External"/><Relationship Id="rId6" Type="http://schemas.openxmlformats.org/officeDocument/2006/relationships/hyperlink" Target="https://docs.google.com/presentation/d/17sKPf7I9z2GRvHZLKU_DbFwsqpocNaS7_2tkGCSTPus/edit?usp=drive_link"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7sKPf7I9z2GRvHZLKU_DbFwsqpocNaS7_2tkGCSTPus/edit?usp=drive_link" TargetMode="External"/><Relationship Id="rId5" Type="http://schemas.openxmlformats.org/officeDocument/2006/relationships/hyperlink" Target="https://docs.google.com/presentation/d/14lIKQJ3Df8Fhpb6pheuSWV00wan5uyVz7jzMoK5mDew/edit?usp=sharing" TargetMode="External"/><Relationship Id="rId6"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a:t>
            </a:r>
            <a:r>
              <a:rPr lang="en" sz="1500">
                <a:solidFill>
                  <a:schemeClr val="dk1"/>
                </a:solidFill>
                <a:latin typeface="Plus Jakarta Sans Medium"/>
                <a:ea typeface="Plus Jakarta Sans Medium"/>
                <a:cs typeface="Plus Jakarta Sans Medium"/>
                <a:sym typeface="Plus Jakarta Sans Medium"/>
              </a:rPr>
              <a:t>: Daily Lesson Plan (60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{C6D67ACD-02BC-4998-A208-B6D04CE9F7D8}</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5</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Should we celebrate Columbus’ “discovery” of America?</a:t>
                      </a:r>
                      <a:endParaRPr sz="800">
                        <a:solidFill>
                          <a:schemeClr val="dk1"/>
                        </a:solidFill>
                        <a:latin typeface="Inter"/>
                        <a:ea typeface="Inter"/>
                        <a:cs typeface="Inter"/>
                        <a:sym typeface="Inter"/>
                      </a:endParaRPr>
                    </a:p>
                  </a:txBody>
                  <a:tcPr marT="60500" marB="60500" marR="83125" marL="83125"/>
                </a:tc>
                <a:tc hMerge="1"/>
              </a:tr>
              <a:tr h="3429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2.12</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Context</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Frayer- Christopher Columbus</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Mini Debate: Columbus Day</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a:t>
                      </a:r>
                      <a:r>
                        <a:rPr lang="en" sz="800" u="sng">
                          <a:solidFill>
                            <a:schemeClr val="hlink"/>
                          </a:solidFill>
                          <a:latin typeface="Inter"/>
                          <a:ea typeface="Inter"/>
                          <a:cs typeface="Inter"/>
                          <a:sym typeface="Inter"/>
                          <a:hlinkClick r:id="rId5"/>
                        </a:rPr>
                        <a:t>Do First Activity</a:t>
                      </a:r>
                      <a:r>
                        <a:rPr lang="en" sz="800">
                          <a:solidFill>
                            <a:schemeClr val="dk1"/>
                          </a:solidFill>
                          <a:latin typeface="Inter"/>
                          <a:ea typeface="Inter"/>
                          <a:cs typeface="Inter"/>
                          <a:sym typeface="Inter"/>
                        </a:rPr>
                        <a:t> on the board.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a:t>
                      </a:r>
                      <a:r>
                        <a:rPr lang="en" sz="800">
                          <a:solidFill>
                            <a:schemeClr val="dk1"/>
                          </a:solidFill>
                          <a:latin typeface="Inter"/>
                          <a:ea typeface="Inter"/>
                          <a:cs typeface="Inter"/>
                          <a:sym typeface="Inter"/>
                        </a:rPr>
                        <a:t>questions</a:t>
                      </a:r>
                      <a:r>
                        <a:rPr lang="en" sz="800">
                          <a:solidFill>
                            <a:schemeClr val="dk1"/>
                          </a:solidFill>
                          <a:latin typeface="Inter"/>
                          <a:ea typeface="Inter"/>
                          <a:cs typeface="Inter"/>
                          <a:sym typeface="Inter"/>
                        </a:rPr>
                        <a:t>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Do First Activity.</a:t>
                      </a:r>
                      <a:endParaRPr sz="800">
                        <a:solidFill>
                          <a:schemeClr val="dk1"/>
                        </a:solidFill>
                        <a:latin typeface="Inter"/>
                        <a:ea typeface="Inter"/>
                        <a:cs typeface="Inter"/>
                        <a:sym typeface="Inter"/>
                      </a:endParaRPr>
                    </a:p>
                  </a:txBody>
                  <a:tcPr marT="60500" marB="60500" marR="83125" marL="83125"/>
                </a:tc>
              </a:tr>
              <a:tr h="4253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read excerpts from President Biden’s Proclamation of Columbus Day and Indigenous People’s Day in 2021. He was the first US President to issue a proclamation for Indigenous People’s Day in 2021. Students will then answer questions about the excerpts.</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Split students into pairs.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excerpts of President Biden’s proclamations and the questions on the</a:t>
                      </a:r>
                      <a:r>
                        <a:rPr lang="en" sz="800" u="sng">
                          <a:solidFill>
                            <a:schemeClr val="hlink"/>
                          </a:solidFill>
                          <a:latin typeface="Inter"/>
                          <a:ea typeface="Inter"/>
                          <a:cs typeface="Inter"/>
                          <a:sym typeface="Inter"/>
                          <a:hlinkClick r:id="rId6"/>
                        </a:rPr>
                        <a:t> Student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In each pair, one student will read the Columbus Day Proclamation and the other will read the Indigenous Peoples’ Day </a:t>
                      </a:r>
                      <a:r>
                        <a:rPr lang="en" sz="800">
                          <a:solidFill>
                            <a:schemeClr val="dk1"/>
                          </a:solidFill>
                          <a:latin typeface="Inter"/>
                          <a:ea typeface="Inter"/>
                          <a:cs typeface="Inter"/>
                          <a:sym typeface="Inter"/>
                        </a:rPr>
                        <a:t>Proclamation</a:t>
                      </a:r>
                      <a:r>
                        <a:rPr lang="en" sz="800">
                          <a:solidFill>
                            <a:schemeClr val="dk1"/>
                          </a:solidFill>
                          <a:latin typeface="Inter"/>
                          <a:ea typeface="Inter"/>
                          <a:cs typeface="Inter"/>
                          <a:sym typeface="Inter"/>
                        </a:rPr>
                        <a:t>. Then they will summarize their document with their partner.</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Read the excerpts of the proclamations.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Work with a partner to answer the questions.</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{C6D67ACD-02BC-4998-A208-B6D04CE9F7D8}</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5</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7033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be split into groups to read different articles about Columbus Day and Indigenous Peoples’ Day. In their groups, they will read their assigned article and answer the corresponding questions. Then, using a jigsaw style, students will regroup so there is a person representing each article in each group. The students will discuss their articles and fill out the jigsaw graphic organizer for everyone’s article. </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Organize students into small groups (either four or eight groups) and assign each group an article to read. (Try to make the group sizes as even as possible to make it easier to jigsaw.)</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a:t>
                      </a:r>
                      <a:r>
                        <a:rPr lang="en" sz="800" u="sng">
                          <a:solidFill>
                            <a:schemeClr val="hlink"/>
                          </a:solidFill>
                          <a:latin typeface="Inter"/>
                          <a:ea typeface="Inter"/>
                          <a:cs typeface="Inter"/>
                          <a:sym typeface="Inter"/>
                          <a:hlinkClick r:id="rId4"/>
                        </a:rPr>
                        <a:t>Student Worksheets</a:t>
                      </a:r>
                      <a:r>
                        <a:rPr lang="en" sz="800">
                          <a:solidFill>
                            <a:schemeClr val="dk1"/>
                          </a:solidFill>
                          <a:latin typeface="Inter"/>
                          <a:ea typeface="Inter"/>
                          <a:cs typeface="Inter"/>
                          <a:sym typeface="Inter"/>
                        </a:rPr>
                        <a:t> to the groups.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while the students read and answer the questions on the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Reorganize the students into groups with at least one representative per article.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Have the students share about their assigned article’s view and fill out the Jigsaw Graphic Organizer about everyone’s article.</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Read assigned article and discuss with small groups.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Answer the questions for assigned article. </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Once regrouped, share the information about assigned article with the group and listen to the other students share their articles.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Fill out the Jigsaw Graphic Organizer.</a:t>
                      </a:r>
                      <a:endParaRPr sz="800">
                        <a:solidFill>
                          <a:schemeClr val="dk1"/>
                        </a:solidFill>
                        <a:latin typeface="Inter"/>
                        <a:ea typeface="Inter"/>
                        <a:cs typeface="Inter"/>
                        <a:sym typeface="Inter"/>
                      </a:endParaRPr>
                    </a:p>
                  </a:txBody>
                  <a:tcPr marT="60500" marB="60500" marR="83125" marL="83125"/>
                </a:tc>
              </a:tr>
              <a:tr h="3917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revisit the Do First Debate Question and reevaluate their responses for the Exit Ticket.</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a:t>
                      </a:r>
                      <a:r>
                        <a:rPr lang="en" sz="800" u="sng">
                          <a:solidFill>
                            <a:schemeClr val="hlink"/>
                          </a:solidFill>
                          <a:latin typeface="Inter"/>
                          <a:ea typeface="Inter"/>
                          <a:cs typeface="Inter"/>
                          <a:sym typeface="Inter"/>
                          <a:hlinkClick r:id="rId5"/>
                        </a:rPr>
                        <a:t>Exit Ticket </a:t>
                      </a:r>
                      <a:r>
                        <a:rPr lang="en" sz="800">
                          <a:solidFill>
                            <a:schemeClr val="dk1"/>
                          </a:solidFill>
                          <a:latin typeface="Inter"/>
                          <a:ea typeface="Inter"/>
                          <a:cs typeface="Inter"/>
                          <a:sym typeface="Inter"/>
                        </a:rPr>
                        <a:t>on the board.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Exit Ticket.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5025">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LESSON RESOURCES</a:t>
                      </a:r>
                      <a:endParaRPr b="1" sz="900">
                        <a:solidFill>
                          <a:schemeClr val="dk1"/>
                        </a:solidFill>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700"/>
                        <a:buFont typeface="Arial"/>
                        <a:buNone/>
                      </a:pPr>
                      <a:r>
                        <a:rPr lang="en" sz="800">
                          <a:solidFill>
                            <a:schemeClr val="dk1"/>
                          </a:solidFill>
                          <a:latin typeface="Inter"/>
                          <a:ea typeface="Inter"/>
                          <a:cs typeface="Inter"/>
                          <a:sym typeface="Inter"/>
                        </a:rPr>
                        <a:t>[Title] (Appendix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a:t>
            </a:r>
            <a:r>
              <a:rPr lang="en" sz="1500">
                <a:solidFill>
                  <a:schemeClr val="dk1"/>
                </a:solidFill>
                <a:latin typeface="Plus Jakarta Sans Medium"/>
                <a:ea typeface="Plus Jakarta Sans Medium"/>
                <a:cs typeface="Plus Jakarta Sans Medium"/>
                <a:sym typeface="Plus Jakarta Sans Medium"/>
              </a:rPr>
              <a:t>: Daily Lesson Plan (60 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